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257" r:id="rId4"/>
    <p:sldId id="260" r:id="rId5"/>
    <p:sldId id="262" r:id="rId6"/>
    <p:sldId id="280" r:id="rId7"/>
    <p:sldId id="268" r:id="rId8"/>
    <p:sldId id="285" r:id="rId9"/>
    <p:sldId id="286" r:id="rId10"/>
    <p:sldId id="282" r:id="rId11"/>
    <p:sldId id="283" r:id="rId12"/>
    <p:sldId id="284" r:id="rId13"/>
    <p:sldId id="287" r:id="rId14"/>
    <p:sldId id="288" r:id="rId15"/>
    <p:sldId id="265" r:id="rId16"/>
    <p:sldId id="289" r:id="rId17"/>
    <p:sldId id="290" r:id="rId18"/>
    <p:sldId id="266" r:id="rId19"/>
  </p:sldIdLst>
  <p:sldSz cx="12192000" cy="6858000"/>
  <p:notesSz cx="6858000" cy="9144000"/>
  <p:embeddedFontLst>
    <p:embeddedFont>
      <p:font typeface="에스코어 드림 5 Medium" panose="020B0503030302020204" pitchFamily="34" charset="-127"/>
      <p:regular r:id="rId22"/>
    </p:embeddedFont>
    <p:embeddedFont>
      <p:font typeface="에스코어 드림 6 Bold" panose="020B0703030302020204" pitchFamily="34" charset="-127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4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93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gamemeca.com/view.php?gid=143528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thegames.co.kr/news/articleView.html?idxno=)20289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7253" y="4727859"/>
            <a:ext cx="46618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팀</a:t>
            </a:r>
            <a:r>
              <a:rPr lang="en-US" altLang="ko-KR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5000" spc="3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5000" spc="300" dirty="0" err="1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88054" y="4420224"/>
            <a:ext cx="1752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SBS 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기획부 </a:t>
            </a:r>
            <a:r>
              <a:rPr lang="en-US" altLang="ko-KR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11</a:t>
            </a:r>
            <a:r>
              <a:rPr lang="ko-KR" altLang="en-US" sz="1600" b="1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16259" y="508436"/>
            <a:ext cx="655948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모바일</a:t>
            </a:r>
            <a:r>
              <a:rPr lang="ko-KR" altLang="en-US" sz="4500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시장 조사 </a:t>
            </a:r>
            <a:r>
              <a:rPr lang="en-US" altLang="ko-KR" sz="4500" spc="3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Vol.2</a:t>
            </a:r>
            <a:endParaRPr lang="ko-KR" altLang="en-US" sz="4500" spc="3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02354" y="1701452"/>
            <a:ext cx="3603570" cy="1869460"/>
            <a:chOff x="2969984" y="1735957"/>
            <a:chExt cx="3603570" cy="1869460"/>
          </a:xfrm>
        </p:grpSpPr>
        <p:pic>
          <p:nvPicPr>
            <p:cNvPr id="1026" name="Picture 2" descr="C:\Users\PC\Desktop\게임아카데미\시장조사\1주차\타이틀로고(다운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984" y="1753211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70210" y="1735957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73103" y="1804966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29606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60370" y="2936382"/>
            <a:ext cx="68646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대규모 업데이트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단의 역습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”,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이벤트 예고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와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부진으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순위권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재진입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621" y="4012209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16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9" t="43092" r="21303" b="31045"/>
          <a:stretch/>
        </p:blipFill>
        <p:spPr bwMode="auto">
          <a:xfrm>
            <a:off x="481923" y="4548282"/>
            <a:ext cx="5652837" cy="1726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262437" y="4680991"/>
            <a:ext cx="565283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지속적인 하락세를 유지하는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상황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다수의 오류와 잦은 점검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으로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유저들의 실망감 증폭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일부 유저들이 동일 </a:t>
            </a:r>
            <a:r>
              <a:rPr lang="en-US" alt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이탈 중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0" name="Picture 2" descr="C:\Users\PC\Desktop\그림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71" y="1280160"/>
            <a:ext cx="3069204" cy="15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C\Desktop\그림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14" y="1280160"/>
            <a:ext cx="3104916" cy="15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C\Desktop\그림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2" y="1262304"/>
            <a:ext cx="34698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20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53825" y="376454"/>
            <a:ext cx="3186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체이스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/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붕괴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3rd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체이스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13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30240" y="3967986"/>
            <a:ext cx="11559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01927" y="2392778"/>
            <a:ext cx="658763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1/29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출시 후 순항 중인 게임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체이스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수집형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RPG</a:t>
            </a: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 게임보다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가챠 확률이 높다고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평가를 받으며 흥행 중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just"/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2/13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신규 지역과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신규 영웅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에이미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업데이트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4" name="Picture 4" descr="C:\Users\LG\Desktop\i15071515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09" y="1298050"/>
            <a:ext cx="4066831" cy="22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G\Desktop\그포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27" y="1298050"/>
            <a:ext cx="4250758" cy="10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4696" y="4010824"/>
            <a:ext cx="24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붕괴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3rd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126" name="Picture 6" descr="C:\Users\LG\Desktop\2018020917211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67"/>
          <a:stretch/>
        </p:blipFill>
        <p:spPr bwMode="auto">
          <a:xfrm>
            <a:off x="1053809" y="4433425"/>
            <a:ext cx="4066831" cy="22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368101" y="4433425"/>
            <a:ext cx="4250758" cy="1148879"/>
            <a:chOff x="6271806" y="4088481"/>
            <a:chExt cx="5155981" cy="1791287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46827" r="47952" b="40080"/>
            <a:stretch/>
          </p:blipFill>
          <p:spPr bwMode="auto">
            <a:xfrm>
              <a:off x="6271806" y="4088481"/>
              <a:ext cx="5155981" cy="862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" t="77551" r="48204" b="9356"/>
            <a:stretch/>
          </p:blipFill>
          <p:spPr bwMode="auto">
            <a:xfrm>
              <a:off x="6271806" y="5016910"/>
              <a:ext cx="5155981" cy="862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5368102" y="5971479"/>
            <a:ext cx="571861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설날 한정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캐릭터 조각과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과금 패키지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다양한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명절 이벤트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계단 상승 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차지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7233" y="376454"/>
            <a:ext cx="2085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모두의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1286218"/>
            <a:ext cx="5410508" cy="304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696" y="773702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모두의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마블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t="18794" r="28565" b="9558"/>
          <a:stretch/>
        </p:blipFill>
        <p:spPr bwMode="auto">
          <a:xfrm>
            <a:off x="6447499" y="1286218"/>
            <a:ext cx="5220080" cy="543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30240" y="4417620"/>
            <a:ext cx="597398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2/6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평창 동계 올림픽 개최에 맞춰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신규맵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봅슬레이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업데이트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랭킹 시스템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“UI”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진행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신규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캐릭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라비앙로즈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순위 상승이 동계 올림픽 관련 업데이트에 영향을 많이 받은 것으로 추론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4257" y="229970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 분석 정리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696" y="87285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차트 인 신규 게임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(1/26~2/9)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5373"/>
              </p:ext>
            </p:extLst>
          </p:nvPr>
        </p:nvGraphicFramePr>
        <p:xfrm>
          <a:off x="344257" y="1440493"/>
          <a:ext cx="6882806" cy="4828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2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6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26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순위</a:t>
                      </a:r>
                      <a:endParaRPr lang="en-US" altLang="ko-KR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>
                          <a:latin typeface="a고딕15" pitchFamily="18" charset="-127"/>
                          <a:ea typeface="a고딕15" pitchFamily="18" charset="-127"/>
                        </a:rPr>
                        <a:t>(</a:t>
                      </a:r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인기</a:t>
                      </a:r>
                      <a:r>
                        <a:rPr lang="en-US" altLang="ko-KR" b="1" dirty="0">
                          <a:latin typeface="a고딕15" pitchFamily="18" charset="-127"/>
                          <a:ea typeface="a고딕15" pitchFamily="18" charset="-127"/>
                        </a:rPr>
                        <a:t>/</a:t>
                      </a:r>
                      <a:r>
                        <a:rPr lang="ko-KR" altLang="en-US" b="1" dirty="0">
                          <a:latin typeface="a고딕15" pitchFamily="18" charset="-127"/>
                          <a:ea typeface="a고딕15" pitchFamily="18" charset="-127"/>
                        </a:rPr>
                        <a:t>매출</a:t>
                      </a:r>
                      <a:r>
                        <a:rPr lang="en-US" altLang="ko-KR" b="1" dirty="0"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b="1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앙상블 </a:t>
                      </a:r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스타즈</a:t>
                      </a:r>
                      <a:endParaRPr lang="en-US" altLang="ko-KR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for </a:t>
                      </a:r>
                      <a:r>
                        <a:rPr lang="en-US" altLang="ko-KR" dirty="0" err="1">
                          <a:latin typeface="a고딕13" pitchFamily="18" charset="-127"/>
                          <a:ea typeface="a고딕13" pitchFamily="18" charset="-127"/>
                        </a:rPr>
                        <a:t>Kakao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음악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시뮬레이션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17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뱅드림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!</a:t>
                      </a:r>
                      <a:r>
                        <a:rPr lang="en-US" altLang="ko-KR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baseline="0" dirty="0" err="1">
                          <a:latin typeface="a고딕13" pitchFamily="18" charset="-127"/>
                          <a:ea typeface="a고딕13" pitchFamily="18" charset="-127"/>
                        </a:rPr>
                        <a:t>걸즈</a:t>
                      </a:r>
                      <a:r>
                        <a:rPr lang="ko-KR" altLang="en-US" baseline="0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baseline="0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>
                          <a:latin typeface="a고딕13" pitchFamily="18" charset="-127"/>
                          <a:ea typeface="a고딕13" pitchFamily="18" charset="-127"/>
                        </a:rPr>
                        <a:t>밴드 파티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02.05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음악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시뮬레이션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12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신선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02.05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10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렐릭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8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슈퍼진화스토리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수집형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6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그랜드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체이스</a:t>
                      </a:r>
                      <a:endParaRPr lang="en-US" altLang="ko-KR" dirty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for </a:t>
                      </a:r>
                      <a:r>
                        <a:rPr lang="en-US" altLang="ko-KR" dirty="0" err="1">
                          <a:latin typeface="a고딕13" pitchFamily="18" charset="-127"/>
                          <a:ea typeface="a고딕13" pitchFamily="18" charset="-127"/>
                        </a:rPr>
                        <a:t>Kakao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수집형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5 / 13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레이싱</a:t>
                      </a:r>
                      <a:r>
                        <a:rPr lang="ko-KR" altLang="en-US" dirty="0">
                          <a:latin typeface="a고딕13" pitchFamily="18" charset="-127"/>
                          <a:ea typeface="a고딕13" pitchFamily="18" charset="-127"/>
                        </a:rPr>
                        <a:t> 스타 </a:t>
                      </a:r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M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a고딕13" pitchFamily="18" charset="-127"/>
                          <a:ea typeface="a고딕13" pitchFamily="18" charset="-127"/>
                        </a:rPr>
                        <a:t>레이싱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a고딕13" pitchFamily="18" charset="-127"/>
                          <a:ea typeface="a고딕13" pitchFamily="18" charset="-127"/>
                        </a:rPr>
                        <a:t>1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319910" y="1448067"/>
            <a:ext cx="441509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신규 게임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트렌드에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맞게 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RPG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 다수 출시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 주제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장르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앙상블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스타즈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“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뱅드림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걸즈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밴드 파티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순위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차트 인 한 게임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“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체이스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유일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86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 주요 토픽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3211" y="376454"/>
            <a:ext cx="198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자율규제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미준수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8119" y="1244599"/>
            <a:ext cx="69918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게임메카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반다이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남코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 포함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확률형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아이템 자율규제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미준수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공개 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2018.02.13 (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2"/>
              </a:rPr>
              <a:t>http://www.gamemeca.com/view.php?gid=1435284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올해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월에 이어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확률형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아이템 자율규제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준수하지 않는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게임사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공개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발표된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미준수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게임에서 벗어난 게임은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종은 준수 게임으로 변환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8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종은 매출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권에서 벗어나 모니터링 대상에서 제외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자율규제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미준수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명단에 추가된 게임은 ▲‘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파이널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판타지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브레이브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엑스비어스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▲‘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짐의강산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’, ▲‘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스누피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틀린그림찾기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▲‘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열혈강호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룽투코리아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)’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등이 있다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온라인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종과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 이며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중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종은 해외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 게임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종은 국내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서비스 게임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44599"/>
            <a:ext cx="4040834" cy="53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2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1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 주요 토픽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53211" y="376454"/>
            <a:ext cx="2433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 연휴간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성적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8538" y="1261541"/>
            <a:ext cx="68734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게임즈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나흘 간 설 연휴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흥행성적은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 </a:t>
            </a:r>
            <a:r>
              <a:rPr lang="en-US" altLang="ko-KR" sz="1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2018.02.18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2"/>
              </a:rPr>
              <a:t>http://www.thegames.co.kr/news/articleView.html?idxno=)202891</a:t>
            </a:r>
            <a:r>
              <a: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 연휴간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리니지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판권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(IP)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작품들의 최상위권 인기는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변동 없음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넷마블게임즈가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엔씨소트가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넥슨이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등의 매출 순위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   권 내의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3N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넷마블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엔씨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넥슨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점유율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70%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기록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해외 게임업체의 경쟁력도 만만치 않음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클래시로얄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’의 경우 설 연휴를 포함 평상시에도 비교적 높은 매출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순위권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유지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‘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소녀전선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’은 최근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업데이트를 통해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매출순위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기록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장르별로 순위에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MMORPG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RPG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전략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개가 포진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시장에서는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MMORPG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대세 장르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부각되나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리니지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활용작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외에는 매출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‘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액스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’만이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MMORPG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상위권에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랭크되어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있음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  <a:p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업계 관계자는 “이달 중 기대작인 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‘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검은사막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</a:t>
            </a:r>
            <a:r>
              <a: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’ 출시가 예정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되어 있어 순위경쟁이 기대된다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”라고 전함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026" name="Picture 2" descr="C:\Users\kkm98\Desktop\가마우지\202891_32496_31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1" y="1337743"/>
            <a:ext cx="4309966" cy="4678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124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5926" y="2951947"/>
            <a:ext cx="4060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57899" y="3782944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 by Team, </a:t>
            </a:r>
            <a:r>
              <a:rPr lang="en-US" altLang="ko-KR" sz="1100" dirty="0" err="1">
                <a:ln w="22225">
                  <a:noFill/>
                </a:ln>
                <a:solidFill>
                  <a:srgbClr val="94C3BB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Project, Mobile</a:t>
            </a: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92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chemeClr val="bg1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CONTENTS</a:t>
              </a:r>
              <a:endParaRPr lang="ko-KR" altLang="en-US" sz="2800" spc="-15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</p:txBody>
      </p:sp>
      <p:pic>
        <p:nvPicPr>
          <p:cNvPr id="19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그룹 107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3" name="TextBox 2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</a:p>
            <a:p>
              <a:pPr algn="ctr"/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인기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5154" y="1843486"/>
              <a:ext cx="811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인기  분석</a:t>
              </a: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17" name="TextBox 1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매출 순위 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top20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주요 게임 소개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(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매출</a:t>
              </a:r>
              <a:r>
                <a:rPr lang="en-US" altLang="ko-KR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)</a:t>
              </a:r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매출 분석</a:t>
                </a: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23" name="TextBox 22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순위 분석 정리</a:t>
              </a:r>
              <a:endPara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endPara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  <a:p>
              <a:pPr algn="ctr"/>
              <a:r>
                <a:rPr lang="ko-KR" altLang="en-US" dirty="0" err="1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모바일</a:t>
              </a:r>
              <a:r>
                <a:rPr lang="ko-KR" altLang="en-US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시장 주요 토픽</a:t>
              </a: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25154" y="3180438"/>
                <a:ext cx="8114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rgbClr val="30302A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격주간 </a:t>
                </a:r>
                <a:r>
                  <a:rPr lang="ko-KR" altLang="en-US" dirty="0" err="1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모바일</a:t>
                </a:r>
                <a:r>
                  <a:rPr lang="ko-KR" altLang="en-US" dirty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 시장 소식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0396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11~22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79506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( -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Rider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2017.07.17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22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latin typeface="a고딕15" pitchFamily="18" charset="-127"/>
                          <a:ea typeface="a고딕15" pitchFamily="18" charset="-127"/>
                        </a:rPr>
                        <a:t>(</a:t>
                      </a:r>
                      <a:r>
                        <a:rPr lang="ko-KR" altLang="en-US" sz="1400" b="0" dirty="0"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dirty="0"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뱅드림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!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걸즈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밴드 파티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2018.02.05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음악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13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( 4↓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회사탈출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- 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탈출게임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2017.10.16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캐주얼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X(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구글게임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14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드래곤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원정대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2018.01.17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19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15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연인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2017.12.19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 </a:t>
                      </a:r>
                      <a:r>
                        <a:rPr 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24</a:t>
                      </a: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417286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( 4↑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1LINE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-one-stroke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2017.05.23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퍼즐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140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앙상블스타즈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시뮬레이션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30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Finger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Driver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2018.01.10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25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-15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( 314↑ )</a:t>
                      </a:r>
                      <a:endParaRPr lang="ko-KR" altLang="ko-KR" sz="1400" b="0" kern="100" spc="-15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오늘도 환생 차원의 기사단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2015.10.01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102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( 5↑ 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스도쿠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2017.09.07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5" y="198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81" y="198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81" y="424815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4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02703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076557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(15↑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레이싱스타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레이싱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18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2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(15↓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야생의 땅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듀랑고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2018.01.24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6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( 3↑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Knife Hit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2018.01.21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11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4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Free Fire-Battlegrounds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액션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5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( 3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그랜드체이스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수집형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569935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슈퍼진화스토리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수집형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9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피기붐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2018.01.27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캐쥬얼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82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렐릭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신의 노래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2018.01.29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118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Pixel Art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2017.10.16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퍼즐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31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</a:t>
                      </a:r>
                      <a:r>
                        <a:rPr lang="ko-KR" altLang="en-US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신선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2018.2.5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-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20" y="541038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25" y="793213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58B549-48E0-BA09-4A08-6DFDE24FCAC9}"/>
              </a:ext>
            </a:extLst>
          </p:cNvPr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인기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9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11131" y="376454"/>
            <a:ext cx="456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오늘도 환생 차원의 기사단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앙상블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스타즈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696" y="77370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오늘도 환생 차원의 기사단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 t="15274" r="25093" b="67209"/>
          <a:stretch/>
        </p:blipFill>
        <p:spPr bwMode="auto">
          <a:xfrm>
            <a:off x="342669" y="1280150"/>
            <a:ext cx="50376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t="30361" r="24819" b="52129"/>
          <a:stretch/>
        </p:blipFill>
        <p:spPr bwMode="auto">
          <a:xfrm>
            <a:off x="342669" y="2528623"/>
            <a:ext cx="5025198" cy="107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8" t="39036" r="24638" b="43615"/>
          <a:stretch/>
        </p:blipFill>
        <p:spPr bwMode="auto">
          <a:xfrm>
            <a:off x="5662863" y="1280150"/>
            <a:ext cx="5037627" cy="107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30240" y="3798281"/>
            <a:ext cx="115075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864" y="3836364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앙상블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스타즈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for </a:t>
            </a:r>
            <a:r>
              <a:rPr lang="en-US" altLang="ko-KR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Kakao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62863" y="2529887"/>
            <a:ext cx="6350669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길드레이드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비공정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컨텐츠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등의 업데이트와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페이스북 이벤트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통한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홍보효과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인해 격주 대비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314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위나 상승한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19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 차지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16764" y="4910363"/>
            <a:ext cx="461668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일본에서 흥행에 성공한 </a:t>
            </a:r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여성향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국민 프로듀서 게임</a:t>
            </a:r>
            <a:r>
              <a:rPr lang="en-US" altLang="ko-KR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</a:p>
          <a:p>
            <a:pPr algn="just"/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앙상블 </a:t>
            </a:r>
            <a:r>
              <a:rPr lang="ko-KR" altLang="en-US" sz="14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스타즈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01/29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정식으로 출시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출시와 함께 </a:t>
            </a:r>
            <a:r>
              <a:rPr lang="ko-KR" altLang="en-US" sz="14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런칭</a:t>
            </a:r>
            <a:r>
              <a:rPr lang="ko-KR" altLang="en-US" sz="14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이벤트를 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통해 인기순위 </a:t>
            </a:r>
            <a:r>
              <a:rPr lang="en-US" altLang="ko-KR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17</a:t>
            </a: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차지 </a:t>
            </a:r>
            <a:endParaRPr lang="en-US" altLang="ko-KR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24231" r="22404" b="41368"/>
          <a:stretch/>
        </p:blipFill>
        <p:spPr bwMode="auto">
          <a:xfrm>
            <a:off x="330240" y="5504002"/>
            <a:ext cx="3867724" cy="11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27051" r="20168" b="40000"/>
          <a:stretch/>
        </p:blipFill>
        <p:spPr bwMode="auto">
          <a:xfrm>
            <a:off x="330240" y="4205696"/>
            <a:ext cx="3867724" cy="11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8846" r="27717" b="4616"/>
          <a:stretch/>
        </p:blipFill>
        <p:spPr bwMode="auto">
          <a:xfrm>
            <a:off x="9019468" y="4145869"/>
            <a:ext cx="2631119" cy="248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955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335258" y="1306674"/>
            <a:ext cx="4479752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동명 만화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뱅 드림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IP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를 활용한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출시한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리듬 게임 기반 아이돌 육성 게임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대대적인 마케팅과 사전예약으로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런칭 맞이 유저 이입을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확실히 함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성우 초청 행사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등의 이벤트로 유저를 사로잡을 예정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1026" name="Picture 2" descr="C:\Users\PC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749" y="1306674"/>
            <a:ext cx="3349424" cy="20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8128" y="376454"/>
            <a:ext cx="2680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뱅드림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걸즈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밴드 파티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신선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뱅드림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걸즈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밴드 파티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12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81544" y="3798281"/>
            <a:ext cx="11168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312" r="20301" b="5381"/>
          <a:stretch/>
        </p:blipFill>
        <p:spPr bwMode="auto">
          <a:xfrm>
            <a:off x="330240" y="1306674"/>
            <a:ext cx="3349424" cy="204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696" y="380416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신선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052" name="Picture 4" descr="C:\Users\LG\Desktop\201802061102052c23fc66-a815-4ff4-a554-29d8f1a7c4a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4382599"/>
            <a:ext cx="3966610" cy="23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t="20455" r="23103" b="62731"/>
          <a:stretch/>
        </p:blipFill>
        <p:spPr bwMode="auto">
          <a:xfrm>
            <a:off x="4638400" y="4269770"/>
            <a:ext cx="5499203" cy="101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38399" y="5377500"/>
            <a:ext cx="7176611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연인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형님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6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파천일검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등 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총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게임을 개발 및 서비스 중인 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sz="1600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팡스카이</a:t>
            </a:r>
            <a:r>
              <a:rPr lang="en-US" altLang="ko-KR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</a:t>
            </a:r>
            <a:r>
              <a:rPr lang="ko-KR" altLang="en-US" sz="16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2018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년 첫 게임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뛰어난 그래픽과 다작 개발사의 노하우가 </a:t>
            </a:r>
            <a:r>
              <a:rPr lang="ko-KR" altLang="en-US" sz="1600" u="sng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녹여져있는</a:t>
            </a:r>
            <a:r>
              <a:rPr lang="ko-KR" altLang="en-US" sz="1600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게임이라는 평가와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sz="1600" b="1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오히려 다작 개발사의 운영 부진을 우려하는 평가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양분화 되어있는 상황</a:t>
            </a:r>
            <a:endParaRPr lang="en-US" altLang="ko-KR" sz="16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48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주요 게임 소개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</a:t>
            </a:r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44957" y="376454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400" dirty="0" err="1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레이싱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스타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696" y="84403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레이싱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스타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M(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5999" y="3445137"/>
            <a:ext cx="576576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월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29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출시된 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캐주얼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레이싱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게임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레이싱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스타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위를 차지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인기 </a:t>
            </a:r>
            <a:r>
              <a:rPr lang="ko-KR" altLang="en-US" b="1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아이돌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에이핑크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”,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랩퍼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“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마이크로닷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”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내세움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상금 </a:t>
            </a:r>
            <a:r>
              <a:rPr lang="en-US" altLang="ko-KR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억 그리고 외제 자동차까지 </a:t>
            </a:r>
            <a:endParaRPr lang="en-US" altLang="ko-KR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유저들의 눈을 사로잡기엔 충분한 요소들로 넘쳐남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just"/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074" name="Picture 2" descr="C:\Users\LG\Desktop\카페로고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1279337"/>
            <a:ext cx="5429589" cy="17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G\Desktop\1억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9" y="3445138"/>
            <a:ext cx="5429589" cy="2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G\Desktop\미니쿠퍼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9337"/>
            <a:ext cx="3615266" cy="17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87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34652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( 5↓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kern="12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열혈강호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m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2017.01.10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액션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35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( 1↓)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로드모바일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2016.04.27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전략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30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짐의강산</a:t>
                      </a:r>
                      <a:endParaRPr lang="en-US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2016.08.08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전략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62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(10↑)</a:t>
                      </a: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한게임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포커</a:t>
                      </a:r>
                      <a:endParaRPr lang="en-US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2014.03.24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카지노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20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( 3↑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열혈강호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for </a:t>
                      </a:r>
                      <a:r>
                        <a:rPr lang="en-US" altLang="ko-KR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kakao</a:t>
                      </a:r>
                      <a:endParaRPr lang="en-US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2017.10.23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롤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플레잉</a:t>
                      </a:r>
                      <a:endParaRPr lang="ko-KR" altLang="en-US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23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00396" y="353081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11~22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52703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(1</a:t>
                      </a:r>
                      <a:r>
                        <a:rPr lang="ko-KR" altLang="en-US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엑스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(Axe)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2017.09.11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12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( 3↓)</a:t>
                      </a:r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</a:t>
                      </a:r>
                      <a:r>
                        <a:rPr lang="ko-KR" altLang="en-US" sz="1400" b="1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리니지</a:t>
                      </a:r>
                      <a:r>
                        <a:rPr lang="en-US" altLang="ko-KR" sz="1400" b="1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m(12)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2017.06.19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롤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플레잉</a:t>
                      </a:r>
                      <a:endParaRPr lang="ko-KR" altLang="en-US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</a:t>
                      </a:r>
                      <a:r>
                        <a:rPr lang="en-US" altLang="ko-KR" sz="1400" b="0" kern="1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2</a:t>
                      </a:r>
                      <a:r>
                        <a:rPr lang="ko-KR" altLang="en-US" sz="1400" b="0" kern="1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13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( 4↑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그랜드체이스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2018.01.29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en-US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16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14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프랜즈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마블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2017.12.11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10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15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반지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2017.04.18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64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8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5" y="310118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2" y="790575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512" y="53721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2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478272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0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6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( 6↑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kern="12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피망포커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카지노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로얄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2013.08.28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카지노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7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(12↑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붕괴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en-US" altLang="ko-KR" sz="1400" b="1" kern="1200" baseline="300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rd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2017.10.16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액션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42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8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페이트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/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오더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2017.11.20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40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9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( 5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야생의 땅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듀랑고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2018.01.24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15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10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 2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en-US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세븐나이츠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2014.03.07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5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0242" y="229970"/>
            <a:ext cx="4161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56847" y="353081"/>
            <a:ext cx="1192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매출 </a:t>
            </a:r>
            <a:r>
              <a:rPr lang="en-US" altLang="ko-KR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1~10</a:t>
            </a:r>
            <a:r>
              <a:rPr lang="ko-KR" altLang="en-US" sz="1400" dirty="0">
                <a:ln w="22225">
                  <a:noFill/>
                </a:ln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16629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78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리니지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2017.07.05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2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리니지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2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레볼루션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2016.12.13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오버 히트</a:t>
                      </a:r>
                      <a:endParaRPr lang="ko-KR" altLang="ko-KR" sz="1400" b="1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2017.11.25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7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고딕15" pitchFamily="18" charset="-127"/>
                          <a:ea typeface="a고딕15" pitchFamily="18" charset="-127"/>
                        </a:rPr>
                        <a:t>4</a:t>
                      </a:r>
                      <a:r>
                        <a:rPr lang="ko-KR" altLang="en-US" sz="1400" b="1" dirty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↑ )</a:t>
                      </a:r>
                      <a:endParaRPr lang="en-US" altLang="ko-KR" sz="1400" b="0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모두의마블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baseline="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baseline="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2013.06.12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5</a:t>
                      </a:r>
                      <a:r>
                        <a:rPr lang="ko-KR" alt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테라 </a:t>
                      </a:r>
                      <a:r>
                        <a:rPr lang="en-US" altLang="ko-KR" sz="1400" b="1" kern="1200" baseline="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2017.11.26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26</a:t>
                      </a:r>
                      <a:r>
                        <a:rPr lang="ko-KR" alt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5" y="4259856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667" y="1990725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81184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1967</Words>
  <Application>Microsoft Office PowerPoint</Application>
  <PresentationFormat>와이드스크린</PresentationFormat>
  <Paragraphs>450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에스코어 드림 6 Bold</vt:lpstr>
      <vt:lpstr>a고딕15</vt:lpstr>
      <vt:lpstr>Arial</vt:lpstr>
      <vt:lpstr>a고딕13</vt:lpstr>
      <vt:lpstr>나눔스퀘어</vt:lpstr>
      <vt:lpstr>맑은 고딕</vt:lpstr>
      <vt:lpstr>에스코어 드림 5 Medium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박준기</cp:lastModifiedBy>
  <cp:revision>178</cp:revision>
  <dcterms:created xsi:type="dcterms:W3CDTF">2017-10-13T13:12:51Z</dcterms:created>
  <dcterms:modified xsi:type="dcterms:W3CDTF">2023-06-02T07:56:50Z</dcterms:modified>
</cp:coreProperties>
</file>